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custDataLst>
    <p:tags r:id="rId13"/>
  </p:custDataLst>
  <p:defaultTextStyle>
    <a:defPPr lvl="0">
      <a:defRPr lang="ru-RU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7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4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16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779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804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35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54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83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0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99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24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A55B-4E94-4239-A14B-A82235313C08}" type="datetimeFigureOut">
              <a:rPr lang="ru-RU" smtClean="0"/>
              <a:t>21.11.2024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20513-75AA-49A5-A4FB-3FD85C54EE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0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21326" y="889494"/>
            <a:ext cx="10349345" cy="220830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Написание ПО для составления полетных миссий БВС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5892" y="3097797"/>
            <a:ext cx="10000211" cy="3760203"/>
          </a:xfrm>
        </p:spPr>
        <p:txBody>
          <a:bodyPr>
            <a:normAutofit/>
          </a:bodyPr>
          <a:lstStyle/>
          <a:p>
            <a:pPr algn="ctr"/>
            <a:r>
              <a:rPr lang="ru-RU" sz="2500" dirty="0">
                <a:solidFill>
                  <a:srgbClr val="002060"/>
                </a:solidFill>
              </a:rPr>
              <a:t>Образовательная программа: Инженеры в сфере БАС (1Т)</a:t>
            </a:r>
          </a:p>
          <a:p>
            <a:endParaRPr lang="ru-RU" sz="2500" dirty="0">
              <a:solidFill>
                <a:srgbClr val="002060"/>
              </a:solidFill>
            </a:endParaRPr>
          </a:p>
          <a:p>
            <a:endParaRPr lang="ru-RU" sz="2500" dirty="0">
              <a:solidFill>
                <a:srgbClr val="002060"/>
              </a:solidFill>
            </a:endParaRPr>
          </a:p>
          <a:p>
            <a:endParaRPr lang="ru-RU" sz="2500" dirty="0">
              <a:solidFill>
                <a:srgbClr val="002060"/>
              </a:solidFill>
            </a:endParaRPr>
          </a:p>
          <a:p>
            <a:br>
              <a:rPr lang="ru-RU" sz="2500" dirty="0">
                <a:solidFill>
                  <a:srgbClr val="002060"/>
                </a:solidFill>
              </a:rPr>
            </a:br>
            <a:r>
              <a:rPr lang="en-US" sz="2500" dirty="0" err="1">
                <a:solidFill>
                  <a:srgbClr val="002060"/>
                </a:solidFill>
              </a:rPr>
              <a:t>geobarsmgri@yandex</a:t>
            </a:r>
            <a:r>
              <a:rPr lang="en-US" sz="2500" dirty="0">
                <a:solidFill>
                  <a:srgbClr val="002060"/>
                </a:solidFill>
              </a:rPr>
              <a:t>.</a:t>
            </a:r>
            <a:r>
              <a:rPr lang="ru-RU" sz="2500" dirty="0" err="1">
                <a:solidFill>
                  <a:srgbClr val="002060"/>
                </a:solidFill>
              </a:rPr>
              <a:t>ru</a:t>
            </a:r>
            <a:endParaRPr lang="ru-RU" sz="2500" dirty="0">
              <a:solidFill>
                <a:srgbClr val="002060"/>
              </a:solidFill>
            </a:endParaRPr>
          </a:p>
          <a:p>
            <a:r>
              <a:rPr lang="ru-RU" sz="2500" dirty="0">
                <a:solidFill>
                  <a:srgbClr val="002060"/>
                </a:solidFill>
              </a:rPr>
              <a:t>Москва, 2024</a:t>
            </a:r>
          </a:p>
          <a:p>
            <a:endParaRPr lang="ru-RU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095894" y="2988043"/>
            <a:ext cx="9892145" cy="0"/>
          </a:xfrm>
          <a:prstGeom prst="line">
            <a:avLst/>
          </a:prstGeom>
          <a:ln w="28575">
            <a:solidFill>
              <a:srgbClr val="4A50D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5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3468-5B94-6655-7345-4AD6EFFBC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D6D37-7963-9A61-AC8B-2352CC74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Ссылки на техническую документацию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9956A9-E9BE-1F6F-3205-FABAFA352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5449"/>
            <a:ext cx="10478277" cy="354563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https://github.com/avraam829/GEOBARS-Aeronika_Drone_Tools/tree/main</a:t>
            </a:r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70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E57A08-FEAC-4F3C-9CDD-6F492CC79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92" y="2011663"/>
            <a:ext cx="3337014" cy="33370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046A9C-B68A-4174-AEA9-BC71C6AE3F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73" y="2014285"/>
            <a:ext cx="3337015" cy="333701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33375" y="139184"/>
            <a:ext cx="6822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КОНТАКТНЫЕ ДАННЫЕ</a:t>
            </a:r>
            <a:endParaRPr lang="ru-RU" sz="2400" b="1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0" y="574525"/>
            <a:ext cx="7269956" cy="0"/>
          </a:xfrm>
          <a:prstGeom prst="line">
            <a:avLst/>
          </a:prstGeom>
          <a:ln w="28575">
            <a:solidFill>
              <a:srgbClr val="4A50D7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3035300" y="6331886"/>
            <a:ext cx="6698455" cy="5232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81CD87-B4AC-40F4-A965-3985DB6BE7BB}"/>
              </a:ext>
            </a:extLst>
          </p:cNvPr>
          <p:cNvSpPr txBox="1"/>
          <p:nvPr/>
        </p:nvSpPr>
        <p:spPr>
          <a:xfrm>
            <a:off x="2488860" y="1616799"/>
            <a:ext cx="6396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Telegram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6B9E9-4EF0-42DC-8DB4-53425F482DF2}"/>
              </a:ext>
            </a:extLst>
          </p:cNvPr>
          <p:cNvSpPr txBox="1"/>
          <p:nvPr/>
        </p:nvSpPr>
        <p:spPr>
          <a:xfrm>
            <a:off x="8360010" y="1614175"/>
            <a:ext cx="31982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002060"/>
                </a:solidFill>
              </a:rPr>
              <a:t>ВКонтакте</a:t>
            </a:r>
          </a:p>
        </p:txBody>
      </p:sp>
    </p:spTree>
    <p:extLst>
      <p:ext uri="{BB962C8B-B14F-4D97-AF65-F5344CB8AC3E}">
        <p14:creationId xmlns:p14="http://schemas.microsoft.com/office/powerpoint/2010/main" val="65038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74DEE0-D68D-1798-B23F-571F91A9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Информация о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32918C-765C-69BA-D492-A600FB70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2" y="1143324"/>
            <a:ext cx="10515600" cy="5393094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Образовательная организация: </a:t>
            </a:r>
            <a:r>
              <a:rPr lang="ru-RU" sz="1900" dirty="0">
                <a:solidFill>
                  <a:srgbClr val="002060"/>
                </a:solidFill>
              </a:rPr>
              <a:t>Российский государственный геологоразведочный университет имени Серго Орджоникидзе, Финансовый Университет при Правительстве РФ</a:t>
            </a: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образовательной программы: </a:t>
            </a:r>
            <a:r>
              <a:rPr lang="ru-RU" sz="1900" dirty="0">
                <a:solidFill>
                  <a:srgbClr val="002060"/>
                </a:solidFill>
              </a:rPr>
              <a:t>Инженеры в сфере БАС (1Т)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инженерной задачи: </a:t>
            </a:r>
            <a:r>
              <a:rPr lang="ru-RU" sz="1900" dirty="0">
                <a:solidFill>
                  <a:srgbClr val="002060"/>
                </a:solidFill>
              </a:rPr>
              <a:t>Написание ПО для составления полетных миссий БВС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Название команды: </a:t>
            </a:r>
            <a:r>
              <a:rPr lang="ru-RU" sz="1900" dirty="0">
                <a:solidFill>
                  <a:srgbClr val="002060"/>
                </a:solidFill>
              </a:rPr>
              <a:t>ГЕО-БАРС</a:t>
            </a: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Состав команды: </a:t>
            </a:r>
            <a:endParaRPr lang="en-US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Кирсанова Вероника Сергеевна – капитан, координатор;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Авраменок</a:t>
            </a:r>
            <a:r>
              <a:rPr lang="ru-RU" sz="1900" dirty="0">
                <a:solidFill>
                  <a:srgbClr val="002060"/>
                </a:solidFill>
              </a:rPr>
              <a:t> Артем Владимирович – программист;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Мельникова Алиса Дмитриевна – дизайнер;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>
                <a:solidFill>
                  <a:srgbClr val="002060"/>
                </a:solidFill>
              </a:rPr>
              <a:t>Суслин Илья Романович – аналитик;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Шулятов</a:t>
            </a:r>
            <a:r>
              <a:rPr lang="ru-RU" sz="1900" dirty="0">
                <a:solidFill>
                  <a:srgbClr val="002060"/>
                </a:solidFill>
              </a:rPr>
              <a:t> Константин Дмитриевич – </a:t>
            </a:r>
            <a:r>
              <a:rPr lang="ru-RU" sz="1900" dirty="0" err="1">
                <a:solidFill>
                  <a:srgbClr val="002060"/>
                </a:solidFill>
              </a:rPr>
              <a:t>тестировщик</a:t>
            </a:r>
            <a:r>
              <a:rPr lang="ru-RU" sz="1900" dirty="0">
                <a:solidFill>
                  <a:srgbClr val="002060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1900" dirty="0" err="1">
                <a:solidFill>
                  <a:srgbClr val="002060"/>
                </a:solidFill>
              </a:rPr>
              <a:t>Таранец</a:t>
            </a:r>
            <a:r>
              <a:rPr lang="ru-RU" sz="1900" dirty="0">
                <a:solidFill>
                  <a:srgbClr val="002060"/>
                </a:solidFill>
              </a:rPr>
              <a:t> Анастасия Алексеевна – </a:t>
            </a:r>
            <a:r>
              <a:rPr lang="ru-RU" sz="1900" dirty="0" err="1">
                <a:solidFill>
                  <a:srgbClr val="002060"/>
                </a:solidFill>
              </a:rPr>
              <a:t>тестировщик</a:t>
            </a:r>
            <a:endParaRPr lang="ru-RU" sz="19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Наставник:</a:t>
            </a:r>
            <a:r>
              <a:rPr lang="en-US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900" dirty="0">
                <a:solidFill>
                  <a:srgbClr val="002060"/>
                </a:solidFill>
              </a:rPr>
              <a:t>Петросов Давид</a:t>
            </a:r>
          </a:p>
        </p:txBody>
      </p:sp>
    </p:spTree>
    <p:extLst>
      <p:ext uri="{BB962C8B-B14F-4D97-AF65-F5344CB8AC3E}">
        <p14:creationId xmlns:p14="http://schemas.microsoft.com/office/powerpoint/2010/main" val="46549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92475-4374-625C-EBBE-7C2E29D9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A4F02-8F26-D0AE-1F4F-30433478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81ACE7-30B8-6631-9BEC-A4C95E0C5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31" y="1822339"/>
            <a:ext cx="5513148" cy="4272189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Разработать ПО для составления полётных миссий БВС, которое позволит автоматически построить полетное задание для облета поля с целью сканирования</a:t>
            </a:r>
          </a:p>
          <a:p>
            <a:pPr marL="0" indent="0">
              <a:buNone/>
            </a:pPr>
            <a:endParaRPr lang="ru-RU" sz="19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900" dirty="0">
                <a:solidFill>
                  <a:srgbClr val="002060"/>
                </a:solidFill>
              </a:rPr>
              <a:t>Решение данной задачи позволит </a:t>
            </a:r>
            <a:r>
              <a:rPr lang="ru-RU" sz="19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создать ПО для выполнения полётных миссий устройств любого типа</a:t>
            </a:r>
          </a:p>
          <a:p>
            <a:pPr marL="0" indent="0">
              <a:buNone/>
            </a:pPr>
            <a:endParaRPr lang="ru-RU" sz="1900" dirty="0">
              <a:solidFill>
                <a:srgbClr val="00206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53" y="1728793"/>
            <a:ext cx="5367745" cy="35784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582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E54EC-C2E4-3C23-D45E-21998FAA3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91B39B-2156-F271-82F0-471853C4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Таблица с техническими требованиями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C5FF5BB-E194-A030-1C1B-89A117BD3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3960"/>
              </p:ext>
            </p:extLst>
          </p:nvPr>
        </p:nvGraphicFramePr>
        <p:xfrm>
          <a:off x="652365" y="1195052"/>
          <a:ext cx="10887269" cy="55118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19635">
                  <a:extLst>
                    <a:ext uri="{9D8B030D-6E8A-4147-A177-3AD203B41FA5}">
                      <a16:colId xmlns:a16="http://schemas.microsoft.com/office/drawing/2014/main" val="4043586906"/>
                    </a:ext>
                  </a:extLst>
                </a:gridCol>
                <a:gridCol w="6967634">
                  <a:extLst>
                    <a:ext uri="{9D8B030D-6E8A-4147-A177-3AD203B41FA5}">
                      <a16:colId xmlns:a16="http://schemas.microsoft.com/office/drawing/2014/main" val="2306863681"/>
                    </a:ext>
                  </a:extLst>
                </a:gridCol>
              </a:tblGrid>
              <a:tr h="310162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808677"/>
                  </a:ext>
                </a:extLst>
              </a:tr>
              <a:tr h="982814">
                <a:tc>
                  <a:txBody>
                    <a:bodyPr/>
                    <a:lstStyle/>
                    <a:p>
                      <a:pPr rtl="0" fontAlgn="base"/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Требования к квалификации участников молодежной инженерной команды</a:t>
                      </a:r>
                    </a:p>
                    <a:p>
                      <a:br>
                        <a:rPr lang="ru-RU" sz="1600" dirty="0"/>
                      </a:b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Опыт написания ПО, владение JS/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Py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/C++ или другими языками, позволяющими писать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бекэнд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фронтенд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, опыт в авиамоделировании</a:t>
                      </a:r>
                      <a:endParaRPr lang="ru-RU" sz="1600" b="0" dirty="0">
                        <a:effectLst/>
                      </a:endParaRP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865139"/>
                  </a:ext>
                </a:extLst>
              </a:tr>
              <a:tr h="14321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Требования к процессу разработки инженерного решения поставленной задачи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ПО представляет собой дневник для выполнения полётного задания и карту. C++, с использованием библиотеки 3Д визуализации с открытым исходным кодом (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опенсорс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) или JavaScript, Babylon.js. Не допускается использование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Unity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или </a:t>
                      </a:r>
                      <a:r>
                        <a:rPr lang="ru-RU" sz="1600" b="0" u="none" strike="noStrike" kern="1200" dirty="0" err="1">
                          <a:solidFill>
                            <a:schemeClr val="dk1"/>
                          </a:solidFill>
                          <a:effectLst/>
                        </a:rPr>
                        <a:t>Unreal</a:t>
                      </a:r>
                      <a:r>
                        <a:rPr lang="ru-RU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 Engine, любых платных движков для коммерческого использования</a:t>
                      </a:r>
                      <a:endParaRPr lang="ru-RU" sz="1600" b="0" dirty="0">
                        <a:effectLst/>
                      </a:endParaRPr>
                    </a:p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82843"/>
                  </a:ext>
                </a:extLst>
              </a:tr>
              <a:tr h="2555317">
                <a:tc>
                  <a:txBody>
                    <a:bodyPr/>
                    <a:lstStyle/>
                    <a:p>
                      <a:r>
                        <a:rPr lang="ru-RU" sz="1600" b="1" i="0" dirty="0"/>
                        <a:t>Технические требования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ru-RU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помощью ПО осуществляется планирование полётной миссии, для осуществления сканирования сельскохозяйственных полей. Необходимо иметь возможность ввода исходных данных характеристики БВС самолетного типа для построения маршрута. Должна иметься визуализация полета с привязкой к GPS/ГЛОНАСС координатам и высотой. Необходима возможность загрузки карт из файлов (или возможность использования онлайн ГИС). Карта в 3D пространстве представляет собой плоскость. 3D визуализация должна отображать углы наклона самолета в режиме реального времени.</a:t>
                      </a:r>
                      <a:endParaRPr lang="ru-RU" sz="16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38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61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FD30F-1A52-029B-DCB8-F12B28DD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13E9A-D62D-009B-E52B-AEE28F5F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987C8D-E65D-53F8-5054-B757EC148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972871"/>
            <a:ext cx="10478277" cy="582230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Цель: </a:t>
            </a:r>
            <a:r>
              <a:rPr lang="ru-RU" sz="1600" dirty="0">
                <a:solidFill>
                  <a:srgbClr val="002060"/>
                </a:solidFill>
              </a:rPr>
              <a:t>Создание интерактивного веб-инструмента, который позволяет пользователям планировать и визуализировать полеты БПЛА с учетом рельефа. Приложение должно поддерживать построение полетных заданий на дальние маршруты с учетом подключения дронов к вышкам связи и работы в "режиме молчания"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Задача: </a:t>
            </a:r>
            <a:r>
              <a:rPr lang="ru-RU" sz="1600" dirty="0">
                <a:solidFill>
                  <a:srgbClr val="002060"/>
                </a:solidFill>
              </a:rPr>
              <a:t>Разработать ПО для составления полётных миссий БВС, которое позволит автоматически построить полетное задание для облета поля с целью сканирования</a:t>
            </a:r>
            <a:endParaRPr lang="ru-RU" sz="16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ru-RU" sz="1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Функции продукта: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Разработка интерфейса для построения маршрутов на интерактивной карте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Визуализация рельефа местности в 2D и 3D проекциях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Интеграция данных о вышках связи с визуализацией их зон покрытия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Реализация алгоритмов, которые отслеживают статус дрона (на связи/не на связи) в зависимости от зоны покрытия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Поддержка команд полетных заданий, аналогичных </a:t>
            </a:r>
            <a:r>
              <a:rPr lang="ru-RU" sz="1600" dirty="0" err="1">
                <a:solidFill>
                  <a:srgbClr val="002060"/>
                </a:solidFill>
              </a:rPr>
              <a:t>Mission</a:t>
            </a:r>
            <a:r>
              <a:rPr lang="ru-RU" sz="1600" dirty="0">
                <a:solidFill>
                  <a:srgbClr val="002060"/>
                </a:solidFill>
              </a:rPr>
              <a:t> </a:t>
            </a:r>
            <a:r>
              <a:rPr lang="ru-RU" sz="1600" dirty="0" err="1">
                <a:solidFill>
                  <a:srgbClr val="002060"/>
                </a:solidFill>
              </a:rPr>
              <a:t>Planner</a:t>
            </a:r>
            <a:r>
              <a:rPr lang="ru-RU" sz="1600" dirty="0">
                <a:solidFill>
                  <a:srgbClr val="002060"/>
                </a:solidFill>
              </a:rPr>
              <a:t> (взлет, посадка, зависание и т.д.)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Экспорт полетных заданий в форматы, совместимые с существующими системами управления БПЛА</a:t>
            </a:r>
          </a:p>
        </p:txBody>
      </p:sp>
    </p:spTree>
    <p:extLst>
      <p:ext uri="{BB962C8B-B14F-4D97-AF65-F5344CB8AC3E}">
        <p14:creationId xmlns:p14="http://schemas.microsoft.com/office/powerpoint/2010/main" val="33510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2A2AD-3211-D025-1646-2E424AE8B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B136F-90D8-C06C-BE32-23B68244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Описание решения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7360BEA-9034-F9CE-8F98-5DAE047A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90" y="2189337"/>
            <a:ext cx="3918796" cy="391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2CDC9F3-2963-57D7-7B69-EA289CC9D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06" y="4687337"/>
            <a:ext cx="3329497" cy="173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icture background">
            <a:extLst>
              <a:ext uri="{FF2B5EF4-FFF2-40B4-BE49-F238E27FC236}">
                <a16:creationId xmlns:a16="http://schemas.microsoft.com/office/drawing/2014/main" id="{6382CCC9-8BCF-48F2-1C23-2DE9EDF8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606" y="2669508"/>
            <a:ext cx="3359635" cy="16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 device only">
            <a:extLst>
              <a:ext uri="{FF2B5EF4-FFF2-40B4-BE49-F238E27FC236}">
                <a16:creationId xmlns:a16="http://schemas.microsoft.com/office/drawing/2014/main" id="{70931CF0-E23E-35ED-B7AD-57BF2702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044" y="2899659"/>
            <a:ext cx="2126971" cy="257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AAB647-3DBF-89C4-D001-5B577DADA034}"/>
              </a:ext>
            </a:extLst>
          </p:cNvPr>
          <p:cNvSpPr txBox="1"/>
          <p:nvPr/>
        </p:nvSpPr>
        <p:spPr>
          <a:xfrm>
            <a:off x="941858" y="2300176"/>
            <a:ext cx="614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 web app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FF61-446B-EC38-2AEC-B0541B58551B}"/>
              </a:ext>
            </a:extLst>
          </p:cNvPr>
          <p:cNvSpPr txBox="1"/>
          <p:nvPr/>
        </p:nvSpPr>
        <p:spPr>
          <a:xfrm>
            <a:off x="4337207" y="2285394"/>
            <a:ext cx="614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database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60B40-73E8-ABA5-355A-6BD176084951}"/>
              </a:ext>
            </a:extLst>
          </p:cNvPr>
          <p:cNvSpPr txBox="1"/>
          <p:nvPr/>
        </p:nvSpPr>
        <p:spPr>
          <a:xfrm>
            <a:off x="9037987" y="2266477"/>
            <a:ext cx="614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lib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7006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6D35A-0751-0242-C3C2-B164779FB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BF3A1-3682-24B8-7D0A-E6A2DCC5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 fontScale="90000"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Сравнение параметров из технического задания и полученного решения на предмет соответствия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276EDB-804C-39C6-23A3-65E6C560B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45" y="1386790"/>
            <a:ext cx="10478277" cy="475861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dirty="0">
                <a:solidFill>
                  <a:srgbClr val="002060"/>
                </a:solidFill>
              </a:rPr>
              <a:t>Согласно техническому заданию, было необходимо написать ПО, которое отвечало бы следующим требованиям: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Автоматическое построение полетной траектории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Визуализация миссии с учетом углов наклона БВС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>
                <a:solidFill>
                  <a:srgbClr val="002060"/>
                </a:solidFill>
              </a:rPr>
              <a:t>На данном этапе написанное ПО отвечаем двум из двух требований, которые были заявлены по программе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97700-881C-75BF-9BB6-5F212544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101" y="3368809"/>
            <a:ext cx="7128588" cy="33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3DE53-80A4-6B46-BCD4-049B2CF2B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321E1-2698-6DAB-A016-5DE59923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21212" cy="427977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ru-RU" sz="24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Результаты тестирований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2C3F6-9C39-5584-44AE-E9D2123F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99" y="1355889"/>
            <a:ext cx="10321212" cy="475861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>
                <a:solidFill>
                  <a:srgbClr val="002060"/>
                </a:solidFill>
              </a:rPr>
              <a:t>По результатом тестирования был получен журнал испытаний, а также сделаны следующие выводы: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ПО соответствует минимальным заявленным требованиям;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В дальнейшей работе следует исправить недочеты, найденные во время тестирования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ru-RU" sz="1600" dirty="0">
                <a:solidFill>
                  <a:srgbClr val="002060"/>
                </a:solidFill>
              </a:rPr>
              <a:t>Принять к сведению рекомендации, описанные в журнале испытаний.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ru-RU" sz="16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ru-RU" sz="1600" dirty="0">
              <a:solidFill>
                <a:srgbClr val="00206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688364" y="3192082"/>
            <a:ext cx="2220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СКРИН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3C7FD3-67B1-7FEA-FEA2-C000FCBA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67" y="3297033"/>
            <a:ext cx="6843252" cy="34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3212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Quattrocento Sans"/>
              <a:buNone/>
            </a:pPr>
            <a:r>
              <a:rPr lang="ru-RU" sz="24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Перспективы дальнейшей доработки проекта</a:t>
            </a:r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body" idx="1"/>
          </p:nvPr>
        </p:nvSpPr>
        <p:spPr>
          <a:xfrm>
            <a:off x="681000" y="1586826"/>
            <a:ext cx="10478400" cy="39282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None/>
            </a:pPr>
            <a:r>
              <a:rPr lang="ru-RU" sz="1600" dirty="0">
                <a:solidFill>
                  <a:srgbClr val="002060"/>
                </a:solidFill>
              </a:rPr>
              <a:t>В дальнейшем планируется дополнять программное обеспечение следующими функциями: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Запуск нескольких БВС;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Управление скоростью </a:t>
            </a:r>
            <a:r>
              <a:rPr lang="ru-RU" sz="1600" dirty="0" err="1">
                <a:solidFill>
                  <a:srgbClr val="002060"/>
                </a:solidFill>
              </a:rPr>
              <a:t>дрона</a:t>
            </a:r>
            <a:r>
              <a:rPr lang="ru-RU" sz="1600" dirty="0">
                <a:solidFill>
                  <a:srgbClr val="002060"/>
                </a:solidFill>
              </a:rPr>
              <a:t>; </a:t>
            </a:r>
            <a:endParaRPr sz="1600" dirty="0">
              <a:solidFill>
                <a:srgbClr val="002060"/>
              </a:solidFill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002060"/>
              </a:buClr>
              <a:buSzPts val="1600"/>
              <a:buFont typeface="Wingdings" panose="05000000000000000000" pitchFamily="2" charset="2"/>
              <a:buChar char="ü"/>
            </a:pPr>
            <a:r>
              <a:rPr lang="ru-RU" sz="1600" dirty="0">
                <a:solidFill>
                  <a:srgbClr val="002060"/>
                </a:solidFill>
              </a:rPr>
              <a:t>Очистка маршрута.</a:t>
            </a:r>
            <a:endParaRPr sz="1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Y_IGNORE_UCW" val="true"/>
  <p:tag name="PPT/SLIDES/SLIDE9.XML" val="1996910781"/>
  <p:tag name="PPT/SLIDES/SLIDE1.XML" val="2081371855"/>
  <p:tag name="PPT/SLIDES/SLIDE2.XML" val="4247872428"/>
  <p:tag name="PPT/SLIDES/SLIDE3.XML" val="3449607884"/>
  <p:tag name="PPT/SLIDES/SLIDE4.XML" val="3428474377"/>
  <p:tag name="PPT/SLIDES/SLIDE5.XML" val="856314932"/>
  <p:tag name="PPT/SLIDES/SLIDE6.XML" val="394349234"/>
  <p:tag name="PPT/SLIDES/SLIDE7.XML" val="1680131825"/>
  <p:tag name="PPT/SLIDES/SLIDE8.XML" val="872629768"/>
  <p:tag name="PPT/SLIDES/SLIDE10.XML" val="4226760196"/>
  <p:tag name="PPT/SLIDES/SLIDE11.XML" val="2167998263"/>
  <p:tag name="PPT/SLIDEMASTERS/SLIDEMASTER1.XML" val="1647862263"/>
  <p:tag name="PPT/SLIDELAYOUTS/SLIDELAYOUT1.XML" val="1606613476"/>
  <p:tag name="PPT/SLIDELAYOUTS/SLIDELAYOUT2.XML" val="3485120361"/>
  <p:tag name="PPT/SLIDELAYOUTS/SLIDELAYOUT3.XML" val="325974959"/>
  <p:tag name="PPT/SLIDELAYOUTS/SLIDELAYOUT4.XML" val="3212209442"/>
  <p:tag name="PPT/SLIDELAYOUTS/SLIDELAYOUT5.XML" val="3414367604"/>
  <p:tag name="PPT/SLIDELAYOUTS/SLIDELAYOUT6.XML" val="498101489"/>
  <p:tag name="PPT/SLIDELAYOUTS/SLIDELAYOUT7.XML" val="2405001956"/>
  <p:tag name="PPT/SLIDELAYOUTS/SLIDELAYOUT8.XML" val="535640011"/>
  <p:tag name="PPT/SLIDELAYOUTS/SLIDELAYOUT9.XML" val="3270948220"/>
  <p:tag name="PPT/SLIDELAYOUTS/SLIDELAYOUT10.XML" val="4002176291"/>
  <p:tag name="PPT/SLIDELAYOUTS/SLIDELAYOUT11.XML" val="2577801430"/>
  <p:tag name="PPT/THEME/THEME1.XML" val="3176688909"/>
  <p:tag name="PPT/MEDIA/IMAGE3.PNG" val="3728264336"/>
  <p:tag name="PPT/MEDIA/IMAGE2.PNG" val="924738394"/>
  <p:tag name="PPT/MEDIA/IMAGE1.PNG" val="4225742567"/>
  <p:tag name="PPT/MEDIA/IMAGE4.PNG" val="2959755738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618</Words>
  <Application>Microsoft Office PowerPoint</Application>
  <PresentationFormat>Широкоэкранный</PresentationFormat>
  <Paragraphs>67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Quattrocento Sans</vt:lpstr>
      <vt:lpstr>Segoe UI Black</vt:lpstr>
      <vt:lpstr>Wingdings</vt:lpstr>
      <vt:lpstr>Тема Office</vt:lpstr>
      <vt:lpstr>Написание ПО для составления полетных миссий БВС</vt:lpstr>
      <vt:lpstr>Информация о команде</vt:lpstr>
      <vt:lpstr>Описание задачи</vt:lpstr>
      <vt:lpstr>Таблица с техническими требованиями</vt:lpstr>
      <vt:lpstr>Описание решения</vt:lpstr>
      <vt:lpstr>Описание решения</vt:lpstr>
      <vt:lpstr>Сравнение параметров из технического задания и полученного решения на предмет соответствия</vt:lpstr>
      <vt:lpstr>Результаты тестирований</vt:lpstr>
      <vt:lpstr>Перспективы дальнейшей доработки проекта</vt:lpstr>
      <vt:lpstr>Ссылки на техническую документацию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Написание ПО для составления полетных миссий БВС</dc:title>
  <dc:creator>Veronika</dc:creator>
  <cp:lastModifiedBy>Ника Кирсанова</cp:lastModifiedBy>
  <cp:revision>6</cp:revision>
  <dcterms:modified xsi:type="dcterms:W3CDTF">2024-11-21T16:03:07Z</dcterms:modified>
</cp:coreProperties>
</file>